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ileron" pitchFamily="2" charset="77"/>
      <p:regular r:id="rId10"/>
    </p:embeddedFont>
    <p:embeddedFont>
      <p:font typeface="Aileron Bold" pitchFamily="2" charset="77"/>
      <p:regular r:id="rId11"/>
      <p:bold r:id="rId12"/>
    </p:embeddedFont>
    <p:embeddedFont>
      <p:font typeface="Arimo" panose="020B0604020202020204" pitchFamily="34" charset="0"/>
      <p:regular r:id="rId13"/>
    </p:embeddedFont>
    <p:embeddedFont>
      <p:font typeface="Montserrat" pitchFamily="2" charset="77"/>
      <p:regular r:id="rId14"/>
    </p:embeddedFont>
    <p:embeddedFont>
      <p:font typeface="Montserrat Bold" pitchFamily="2" charset="77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 autoAdjust="0"/>
    <p:restoredTop sz="94606" autoAdjust="0"/>
  </p:normalViewPr>
  <p:slideViewPr>
    <p:cSldViewPr>
      <p:cViewPr>
        <p:scale>
          <a:sx n="25" d="100"/>
          <a:sy n="25" d="100"/>
        </p:scale>
        <p:origin x="3640" y="19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sv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github.com/alexxelaalexxela/Multi-modal-detection-deep-learning" TargetMode="External"/><Relationship Id="rId5" Type="http://schemas.openxmlformats.org/officeDocument/2006/relationships/image" Target="../media/image5.jpe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5732375" cy="10287000"/>
            <a:chOff x="0" y="0"/>
            <a:chExt cx="888095" cy="159372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88095" cy="1593725"/>
            </a:xfrm>
            <a:custGeom>
              <a:avLst/>
              <a:gdLst/>
              <a:ahLst/>
              <a:cxnLst/>
              <a:rect l="l" t="t" r="r" b="b"/>
              <a:pathLst>
                <a:path w="888095" h="1593725">
                  <a:moveTo>
                    <a:pt x="0" y="0"/>
                  </a:moveTo>
                  <a:lnTo>
                    <a:pt x="888095" y="0"/>
                  </a:lnTo>
                  <a:lnTo>
                    <a:pt x="888095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3"/>
              <a:stretch>
                <a:fillRect l="-127221" r="-9110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5" name="Group 5"/>
          <p:cNvGrpSpPr/>
          <p:nvPr/>
        </p:nvGrpSpPr>
        <p:grpSpPr>
          <a:xfrm rot="523924">
            <a:off x="4730958" y="-829397"/>
            <a:ext cx="1556285" cy="11945793"/>
            <a:chOff x="0" y="0"/>
            <a:chExt cx="409886" cy="314621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9886" cy="3146217"/>
            </a:xfrm>
            <a:custGeom>
              <a:avLst/>
              <a:gdLst/>
              <a:ahLst/>
              <a:cxnLst/>
              <a:rect l="l" t="t" r="r" b="b"/>
              <a:pathLst>
                <a:path w="409886" h="3146217">
                  <a:moveTo>
                    <a:pt x="0" y="0"/>
                  </a:moveTo>
                  <a:lnTo>
                    <a:pt x="409886" y="0"/>
                  </a:lnTo>
                  <a:lnTo>
                    <a:pt x="409886" y="3146217"/>
                  </a:lnTo>
                  <a:lnTo>
                    <a:pt x="0" y="3146217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09886" cy="31843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566608">
            <a:off x="4958431" y="5859261"/>
            <a:ext cx="1133501" cy="4726446"/>
            <a:chOff x="0" y="0"/>
            <a:chExt cx="298535" cy="12448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98535" cy="1244825"/>
            </a:xfrm>
            <a:custGeom>
              <a:avLst/>
              <a:gdLst/>
              <a:ahLst/>
              <a:cxnLst/>
              <a:rect l="l" t="t" r="r" b="b"/>
              <a:pathLst>
                <a:path w="298535" h="1244825">
                  <a:moveTo>
                    <a:pt x="0" y="0"/>
                  </a:moveTo>
                  <a:lnTo>
                    <a:pt x="298535" y="0"/>
                  </a:lnTo>
                  <a:lnTo>
                    <a:pt x="298535" y="1244825"/>
                  </a:lnTo>
                  <a:lnTo>
                    <a:pt x="0" y="1244825"/>
                  </a:lnTo>
                  <a:close/>
                </a:path>
              </a:pathLst>
            </a:custGeom>
            <a:solidFill>
              <a:srgbClr val="B1947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98535" cy="1282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021362" y="7177193"/>
            <a:ext cx="9266638" cy="1272116"/>
            <a:chOff x="0" y="0"/>
            <a:chExt cx="2506230" cy="34405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06230" cy="344053"/>
            </a:xfrm>
            <a:custGeom>
              <a:avLst/>
              <a:gdLst/>
              <a:ahLst/>
              <a:cxnLst/>
              <a:rect l="l" t="t" r="r" b="b"/>
              <a:pathLst>
                <a:path w="2506230" h="344053">
                  <a:moveTo>
                    <a:pt x="0" y="0"/>
                  </a:moveTo>
                  <a:lnTo>
                    <a:pt x="2506230" y="0"/>
                  </a:lnTo>
                  <a:lnTo>
                    <a:pt x="2506230" y="344053"/>
                  </a:lnTo>
                  <a:lnTo>
                    <a:pt x="0" y="344053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506230" cy="3821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6088441" y="517138"/>
            <a:ext cx="1278904" cy="511562"/>
          </a:xfrm>
          <a:custGeom>
            <a:avLst/>
            <a:gdLst/>
            <a:ahLst/>
            <a:cxnLst/>
            <a:rect l="l" t="t" r="r" b="b"/>
            <a:pathLst>
              <a:path w="1278904" h="511562">
                <a:moveTo>
                  <a:pt x="0" y="0"/>
                </a:moveTo>
                <a:lnTo>
                  <a:pt x="1278904" y="0"/>
                </a:lnTo>
                <a:lnTo>
                  <a:pt x="1278904" y="511562"/>
                </a:lnTo>
                <a:lnTo>
                  <a:pt x="0" y="5115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5" name="TextBox 15"/>
          <p:cNvSpPr txBox="1"/>
          <p:nvPr/>
        </p:nvSpPr>
        <p:spPr>
          <a:xfrm>
            <a:off x="8395717" y="1987594"/>
            <a:ext cx="9396049" cy="4854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594"/>
              </a:lnSpc>
            </a:pPr>
            <a:r>
              <a:rPr lang="en-US" sz="1259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INFOSYS FINAL REPORT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302154" y="7505970"/>
            <a:ext cx="5040432" cy="557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35"/>
              </a:lnSpc>
            </a:pPr>
            <a:r>
              <a:rPr lang="en-US" sz="3310" spc="44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August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4125190" y="1739761"/>
            <a:ext cx="13134110" cy="123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311"/>
              </a:lnSpc>
            </a:pPr>
            <a:r>
              <a:rPr lang="en-US" sz="931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TABLE OF CONTENT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4907087"/>
            <a:ext cx="5135931" cy="1180761"/>
            <a:chOff x="0" y="0"/>
            <a:chExt cx="1496521" cy="34405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96521" cy="344053"/>
            </a:xfrm>
            <a:custGeom>
              <a:avLst/>
              <a:gdLst/>
              <a:ahLst/>
              <a:cxnLst/>
              <a:rect l="l" t="t" r="r" b="b"/>
              <a:pathLst>
                <a:path w="1496521" h="344053">
                  <a:moveTo>
                    <a:pt x="0" y="0"/>
                  </a:moveTo>
                  <a:lnTo>
                    <a:pt x="1496521" y="0"/>
                  </a:lnTo>
                  <a:lnTo>
                    <a:pt x="1496521" y="344053"/>
                  </a:lnTo>
                  <a:lnTo>
                    <a:pt x="0" y="344053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496521" cy="382153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576034" y="4907087"/>
            <a:ext cx="5135931" cy="1180761"/>
            <a:chOff x="0" y="0"/>
            <a:chExt cx="1496521" cy="34405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96521" cy="344053"/>
            </a:xfrm>
            <a:custGeom>
              <a:avLst/>
              <a:gdLst/>
              <a:ahLst/>
              <a:cxnLst/>
              <a:rect l="l" t="t" r="r" b="b"/>
              <a:pathLst>
                <a:path w="1496521" h="344053">
                  <a:moveTo>
                    <a:pt x="0" y="0"/>
                  </a:moveTo>
                  <a:lnTo>
                    <a:pt x="1496521" y="0"/>
                  </a:lnTo>
                  <a:lnTo>
                    <a:pt x="1496521" y="344053"/>
                  </a:lnTo>
                  <a:lnTo>
                    <a:pt x="0" y="344053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496521" cy="382153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21541" y="4907087"/>
            <a:ext cx="5135931" cy="1180761"/>
            <a:chOff x="0" y="0"/>
            <a:chExt cx="1496521" cy="34405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496521" cy="344053"/>
            </a:xfrm>
            <a:custGeom>
              <a:avLst/>
              <a:gdLst/>
              <a:ahLst/>
              <a:cxnLst/>
              <a:rect l="l" t="t" r="r" b="b"/>
              <a:pathLst>
                <a:path w="1496521" h="344053">
                  <a:moveTo>
                    <a:pt x="0" y="0"/>
                  </a:moveTo>
                  <a:lnTo>
                    <a:pt x="1496521" y="0"/>
                  </a:lnTo>
                  <a:lnTo>
                    <a:pt x="1496521" y="344053"/>
                  </a:lnTo>
                  <a:lnTo>
                    <a:pt x="0" y="344053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496521" cy="382153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776011" y="7693438"/>
            <a:ext cx="5135931" cy="1180761"/>
            <a:chOff x="0" y="0"/>
            <a:chExt cx="1496521" cy="3440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496521" cy="344053"/>
            </a:xfrm>
            <a:custGeom>
              <a:avLst/>
              <a:gdLst/>
              <a:ahLst/>
              <a:cxnLst/>
              <a:rect l="l" t="t" r="r" b="b"/>
              <a:pathLst>
                <a:path w="1496521" h="344053">
                  <a:moveTo>
                    <a:pt x="0" y="0"/>
                  </a:moveTo>
                  <a:lnTo>
                    <a:pt x="1496521" y="0"/>
                  </a:lnTo>
                  <a:lnTo>
                    <a:pt x="1496521" y="344053"/>
                  </a:lnTo>
                  <a:lnTo>
                    <a:pt x="0" y="344053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496521" cy="382153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440866" y="7693438"/>
            <a:ext cx="5135931" cy="1180761"/>
            <a:chOff x="0" y="0"/>
            <a:chExt cx="1496521" cy="34405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496521" cy="344053"/>
            </a:xfrm>
            <a:custGeom>
              <a:avLst/>
              <a:gdLst/>
              <a:ahLst/>
              <a:cxnLst/>
              <a:rect l="l" t="t" r="r" b="b"/>
              <a:pathLst>
                <a:path w="1496521" h="344053">
                  <a:moveTo>
                    <a:pt x="0" y="0"/>
                  </a:moveTo>
                  <a:lnTo>
                    <a:pt x="1496521" y="0"/>
                  </a:lnTo>
                  <a:lnTo>
                    <a:pt x="1496521" y="344053"/>
                  </a:lnTo>
                  <a:lnTo>
                    <a:pt x="0" y="344053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496521" cy="382153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855302" y="4019033"/>
            <a:ext cx="1354468" cy="869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2"/>
              </a:lnSpc>
            </a:pPr>
            <a:r>
              <a:rPr lang="en-US" sz="6522">
                <a:solidFill>
                  <a:srgbClr val="B1947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01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466766" y="4019033"/>
            <a:ext cx="1354468" cy="869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2"/>
              </a:lnSpc>
            </a:pPr>
            <a:r>
              <a:rPr lang="en-US" sz="6522">
                <a:solidFill>
                  <a:srgbClr val="B1947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948142" y="3994741"/>
            <a:ext cx="1354468" cy="869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2"/>
              </a:lnSpc>
            </a:pPr>
            <a:r>
              <a:rPr lang="en-US" sz="6522">
                <a:solidFill>
                  <a:srgbClr val="B1947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666742" y="6781092"/>
            <a:ext cx="1354468" cy="869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2"/>
              </a:lnSpc>
            </a:pPr>
            <a:r>
              <a:rPr lang="en-US" sz="6522">
                <a:solidFill>
                  <a:srgbClr val="B1947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04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396406" y="6781092"/>
            <a:ext cx="1354468" cy="869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2"/>
              </a:lnSpc>
            </a:pPr>
            <a:r>
              <a:rPr lang="en-US" sz="6522">
                <a:solidFill>
                  <a:srgbClr val="B1947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05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902422" y="5211718"/>
            <a:ext cx="338848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Project overview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081105" y="5211718"/>
            <a:ext cx="412579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My role in the project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646440" y="5191929"/>
            <a:ext cx="4086132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Project agenda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711202" y="7998068"/>
            <a:ext cx="5200739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Demonstration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984685" y="7998068"/>
            <a:ext cx="417791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Futur work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0" y="2195157"/>
            <a:ext cx="4209769" cy="206631"/>
            <a:chOff x="0" y="0"/>
            <a:chExt cx="1226653" cy="60209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226653" cy="60209"/>
            </a:xfrm>
            <a:custGeom>
              <a:avLst/>
              <a:gdLst/>
              <a:ahLst/>
              <a:cxnLst/>
              <a:rect l="l" t="t" r="r" b="b"/>
              <a:pathLst>
                <a:path w="1226653" h="60209">
                  <a:moveTo>
                    <a:pt x="0" y="0"/>
                  </a:moveTo>
                  <a:lnTo>
                    <a:pt x="1226653" y="0"/>
                  </a:lnTo>
                  <a:lnTo>
                    <a:pt x="1226653" y="60209"/>
                  </a:lnTo>
                  <a:lnTo>
                    <a:pt x="0" y="60209"/>
                  </a:lnTo>
                  <a:close/>
                </a:path>
              </a:pathLst>
            </a:custGeom>
            <a:solidFill>
              <a:srgbClr val="B1947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226653" cy="98309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 rot="523924">
            <a:off x="-638971" y="-1102623"/>
            <a:ext cx="1400136" cy="10006779"/>
            <a:chOff x="0" y="0"/>
            <a:chExt cx="368760" cy="263553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8760" cy="2635530"/>
            </a:xfrm>
            <a:custGeom>
              <a:avLst/>
              <a:gdLst/>
              <a:ahLst/>
              <a:cxnLst/>
              <a:rect l="l" t="t" r="r" b="b"/>
              <a:pathLst>
                <a:path w="368760" h="2635530">
                  <a:moveTo>
                    <a:pt x="0" y="0"/>
                  </a:moveTo>
                  <a:lnTo>
                    <a:pt x="368760" y="0"/>
                  </a:lnTo>
                  <a:lnTo>
                    <a:pt x="368760" y="2635530"/>
                  </a:lnTo>
                  <a:lnTo>
                    <a:pt x="0" y="2635530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68760" cy="26736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5400000">
            <a:off x="16804101" y="6130759"/>
            <a:ext cx="225235" cy="6480317"/>
            <a:chOff x="0" y="0"/>
            <a:chExt cx="59321" cy="17067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9321" cy="1706750"/>
            </a:xfrm>
            <a:custGeom>
              <a:avLst/>
              <a:gdLst/>
              <a:ahLst/>
              <a:cxnLst/>
              <a:rect l="l" t="t" r="r" b="b"/>
              <a:pathLst>
                <a:path w="59321" h="1706750">
                  <a:moveTo>
                    <a:pt x="0" y="0"/>
                  </a:moveTo>
                  <a:lnTo>
                    <a:pt x="59321" y="0"/>
                  </a:lnTo>
                  <a:lnTo>
                    <a:pt x="59321" y="1706750"/>
                  </a:lnTo>
                  <a:lnTo>
                    <a:pt x="0" y="1706750"/>
                  </a:lnTo>
                  <a:close/>
                </a:path>
              </a:pathLst>
            </a:custGeom>
            <a:solidFill>
              <a:srgbClr val="B1947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9321" cy="174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246654" y="1209675"/>
            <a:ext cx="13459834" cy="2417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11"/>
              </a:lnSpc>
            </a:pPr>
            <a:r>
              <a:rPr lang="en-US" sz="931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OVERVIEW</a:t>
            </a:r>
          </a:p>
          <a:p>
            <a:pPr algn="l">
              <a:lnSpc>
                <a:spcPts val="9311"/>
              </a:lnSpc>
            </a:pPr>
            <a:endParaRPr lang="en-US" sz="931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246654" y="2529166"/>
            <a:ext cx="15410766" cy="685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endParaRPr/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54545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LLM</a:t>
            </a:r>
            <a:r>
              <a:rPr lang="en-US" sz="3000">
                <a:solidFill>
                  <a:srgbClr val="545454"/>
                </a:solidFill>
                <a:latin typeface="Montserrat"/>
                <a:ea typeface="Montserrat"/>
                <a:cs typeface="Montserrat"/>
                <a:sym typeface="Montserrat"/>
              </a:rPr>
              <a:t> (Large Language Model) powered by </a:t>
            </a:r>
            <a:r>
              <a:rPr lang="en-US" sz="3000">
                <a:solidFill>
                  <a:srgbClr val="54545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RAG</a:t>
            </a:r>
            <a:r>
              <a:rPr lang="en-US" sz="3000">
                <a:solidFill>
                  <a:srgbClr val="545454"/>
                </a:solidFill>
                <a:latin typeface="Montserrat"/>
                <a:ea typeface="Montserrat"/>
                <a:cs typeface="Montserrat"/>
                <a:sym typeface="Montserrat"/>
              </a:rPr>
              <a:t> (Retrieval-Augmented Generation) can generates </a:t>
            </a:r>
            <a:r>
              <a:rPr lang="en-US" sz="3000">
                <a:solidFill>
                  <a:srgbClr val="54545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accurate</a:t>
            </a:r>
            <a:r>
              <a:rPr lang="en-US" sz="3000">
                <a:solidFill>
                  <a:srgbClr val="545454"/>
                </a:solidFill>
                <a:latin typeface="Montserrat"/>
                <a:ea typeface="Montserrat"/>
                <a:cs typeface="Montserrat"/>
                <a:sym typeface="Montserrat"/>
              </a:rPr>
              <a:t> and contextually relevant responses by leveraging a vast knowledge base.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54545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545454"/>
                </a:solidFill>
                <a:latin typeface="Montserrat"/>
                <a:ea typeface="Montserrat"/>
                <a:cs typeface="Montserrat"/>
                <a:sym typeface="Montserrat"/>
              </a:rPr>
              <a:t>Highly interesting for Infosys due to significant opportunities to enhance information </a:t>
            </a:r>
            <a:r>
              <a:rPr lang="en-US" sz="3000">
                <a:solidFill>
                  <a:srgbClr val="54545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accuracy</a:t>
            </a:r>
            <a:r>
              <a:rPr lang="en-US" sz="3000">
                <a:solidFill>
                  <a:srgbClr val="545454"/>
                </a:solidFill>
                <a:latin typeface="Montserrat"/>
                <a:ea typeface="Montserrat"/>
                <a:cs typeface="Montserrat"/>
                <a:sym typeface="Montserrat"/>
              </a:rPr>
              <a:t> and relevance.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54545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545454"/>
                </a:solidFill>
                <a:latin typeface="Montserrat"/>
                <a:ea typeface="Montserrat"/>
                <a:cs typeface="Montserrat"/>
                <a:sym typeface="Montserrat"/>
              </a:rPr>
              <a:t>Problem : hard to extract </a:t>
            </a:r>
            <a:r>
              <a:rPr lang="en-US" sz="3000">
                <a:solidFill>
                  <a:srgbClr val="54545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multimodal data</a:t>
            </a:r>
            <a:r>
              <a:rPr lang="en-US" sz="3000">
                <a:solidFill>
                  <a:srgbClr val="545454"/>
                </a:solidFill>
                <a:latin typeface="Montserrat"/>
                <a:ea typeface="Montserrat"/>
                <a:cs typeface="Montserrat"/>
                <a:sym typeface="Montserrat"/>
              </a:rPr>
              <a:t> from corporate documents (text, tables, and images) and convert this data into </a:t>
            </a:r>
            <a:r>
              <a:rPr lang="en-US" sz="3000">
                <a:solidFill>
                  <a:srgbClr val="54545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vectors</a:t>
            </a:r>
            <a:r>
              <a:rPr lang="en-US" sz="3000">
                <a:solidFill>
                  <a:srgbClr val="545454"/>
                </a:solidFill>
                <a:latin typeface="Montserrat"/>
                <a:ea typeface="Montserrat"/>
                <a:cs typeface="Montserrat"/>
                <a:sym typeface="Montserrat"/>
              </a:rPr>
              <a:t> for developing LLM-powered RAG systems.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54545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545454"/>
                </a:solidFill>
                <a:latin typeface="Montserrat"/>
                <a:ea typeface="Montserrat"/>
                <a:cs typeface="Montserrat"/>
                <a:sym typeface="Montserrat"/>
              </a:rPr>
              <a:t>Project : Create a solution and demonstrate it using an open-source library like </a:t>
            </a:r>
            <a:r>
              <a:rPr lang="en-US" sz="3000">
                <a:solidFill>
                  <a:srgbClr val="54545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deepdoctection</a:t>
            </a:r>
            <a:r>
              <a:rPr lang="en-US" sz="3000">
                <a:solidFill>
                  <a:srgbClr val="545454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5454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>
            <a:off x="1455845" y="3363990"/>
            <a:ext cx="9423902" cy="1142204"/>
            <a:chOff x="0" y="0"/>
            <a:chExt cx="2745961" cy="33281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745961" cy="332818"/>
            </a:xfrm>
            <a:custGeom>
              <a:avLst/>
              <a:gdLst/>
              <a:ahLst/>
              <a:cxnLst/>
              <a:rect l="l" t="t" r="r" b="b"/>
              <a:pathLst>
                <a:path w="2745961" h="332818">
                  <a:moveTo>
                    <a:pt x="0" y="0"/>
                  </a:moveTo>
                  <a:lnTo>
                    <a:pt x="2745961" y="0"/>
                  </a:lnTo>
                  <a:lnTo>
                    <a:pt x="2745961" y="332818"/>
                  </a:lnTo>
                  <a:lnTo>
                    <a:pt x="0" y="332818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745961" cy="370918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55845" y="4820994"/>
            <a:ext cx="9423902" cy="1142204"/>
            <a:chOff x="0" y="0"/>
            <a:chExt cx="2745961" cy="33281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45961" cy="332818"/>
            </a:xfrm>
            <a:custGeom>
              <a:avLst/>
              <a:gdLst/>
              <a:ahLst/>
              <a:cxnLst/>
              <a:rect l="l" t="t" r="r" b="b"/>
              <a:pathLst>
                <a:path w="2745961" h="332818">
                  <a:moveTo>
                    <a:pt x="0" y="0"/>
                  </a:moveTo>
                  <a:lnTo>
                    <a:pt x="2745961" y="0"/>
                  </a:lnTo>
                  <a:lnTo>
                    <a:pt x="2745961" y="332818"/>
                  </a:lnTo>
                  <a:lnTo>
                    <a:pt x="0" y="332818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745961" cy="370918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55845" y="6279986"/>
            <a:ext cx="9423902" cy="1142204"/>
            <a:chOff x="0" y="0"/>
            <a:chExt cx="2745961" cy="33281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45961" cy="332818"/>
            </a:xfrm>
            <a:custGeom>
              <a:avLst/>
              <a:gdLst/>
              <a:ahLst/>
              <a:cxnLst/>
              <a:rect l="l" t="t" r="r" b="b"/>
              <a:pathLst>
                <a:path w="2745961" h="332818">
                  <a:moveTo>
                    <a:pt x="0" y="0"/>
                  </a:moveTo>
                  <a:lnTo>
                    <a:pt x="2745961" y="0"/>
                  </a:lnTo>
                  <a:lnTo>
                    <a:pt x="2745961" y="332818"/>
                  </a:lnTo>
                  <a:lnTo>
                    <a:pt x="0" y="332818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745961" cy="370918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55845" y="7738977"/>
            <a:ext cx="9423902" cy="1142204"/>
            <a:chOff x="0" y="0"/>
            <a:chExt cx="2745961" cy="3328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45961" cy="332818"/>
            </a:xfrm>
            <a:custGeom>
              <a:avLst/>
              <a:gdLst/>
              <a:ahLst/>
              <a:cxnLst/>
              <a:rect l="l" t="t" r="r" b="b"/>
              <a:pathLst>
                <a:path w="2745961" h="332818">
                  <a:moveTo>
                    <a:pt x="0" y="0"/>
                  </a:moveTo>
                  <a:lnTo>
                    <a:pt x="2745961" y="0"/>
                  </a:lnTo>
                  <a:lnTo>
                    <a:pt x="2745961" y="332818"/>
                  </a:lnTo>
                  <a:lnTo>
                    <a:pt x="0" y="332818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745961" cy="370918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443209" y="2468909"/>
            <a:ext cx="5863841" cy="5841169"/>
            <a:chOff x="0" y="0"/>
            <a:chExt cx="908462" cy="9049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08462" cy="904950"/>
            </a:xfrm>
            <a:custGeom>
              <a:avLst/>
              <a:gdLst/>
              <a:ahLst/>
              <a:cxnLst/>
              <a:rect l="l" t="t" r="r" b="b"/>
              <a:pathLst>
                <a:path w="908462" h="904950">
                  <a:moveTo>
                    <a:pt x="0" y="0"/>
                  </a:moveTo>
                  <a:lnTo>
                    <a:pt x="908462" y="0"/>
                  </a:lnTo>
                  <a:lnTo>
                    <a:pt x="908462" y="904950"/>
                  </a:lnTo>
                  <a:lnTo>
                    <a:pt x="0" y="904950"/>
                  </a:lnTo>
                  <a:close/>
                </a:path>
              </a:pathLst>
            </a:custGeom>
            <a:blipFill>
              <a:blip r:embed="rId3"/>
              <a:stretch>
                <a:fillRect l="-1775" r="-5110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17" name="Group 17"/>
          <p:cNvGrpSpPr/>
          <p:nvPr/>
        </p:nvGrpSpPr>
        <p:grpSpPr>
          <a:xfrm rot="-5400000">
            <a:off x="15416926" y="-1204009"/>
            <a:ext cx="708727" cy="6656160"/>
            <a:chOff x="0" y="0"/>
            <a:chExt cx="186660" cy="175306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86660" cy="1753063"/>
            </a:xfrm>
            <a:custGeom>
              <a:avLst/>
              <a:gdLst/>
              <a:ahLst/>
              <a:cxnLst/>
              <a:rect l="l" t="t" r="r" b="b"/>
              <a:pathLst>
                <a:path w="186660" h="1753063">
                  <a:moveTo>
                    <a:pt x="0" y="0"/>
                  </a:moveTo>
                  <a:lnTo>
                    <a:pt x="186660" y="0"/>
                  </a:lnTo>
                  <a:lnTo>
                    <a:pt x="186660" y="1753063"/>
                  </a:lnTo>
                  <a:lnTo>
                    <a:pt x="0" y="1753063"/>
                  </a:lnTo>
                  <a:close/>
                </a:path>
              </a:pathLst>
            </a:custGeom>
            <a:solidFill>
              <a:srgbClr val="B1947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86660" cy="17911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-5400000">
            <a:off x="15990978" y="4752785"/>
            <a:ext cx="571102" cy="7666639"/>
            <a:chOff x="0" y="0"/>
            <a:chExt cx="150414" cy="201919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50414" cy="2019197"/>
            </a:xfrm>
            <a:custGeom>
              <a:avLst/>
              <a:gdLst/>
              <a:ahLst/>
              <a:cxnLst/>
              <a:rect l="l" t="t" r="r" b="b"/>
              <a:pathLst>
                <a:path w="150414" h="2019197">
                  <a:moveTo>
                    <a:pt x="0" y="0"/>
                  </a:moveTo>
                  <a:lnTo>
                    <a:pt x="150414" y="0"/>
                  </a:lnTo>
                  <a:lnTo>
                    <a:pt x="150414" y="2019197"/>
                  </a:lnTo>
                  <a:lnTo>
                    <a:pt x="0" y="2019197"/>
                  </a:lnTo>
                  <a:close/>
                </a:path>
              </a:pathLst>
            </a:custGeom>
            <a:solidFill>
              <a:srgbClr val="B1947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150414" cy="20572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455845" y="818794"/>
            <a:ext cx="10050429" cy="2417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11"/>
              </a:lnSpc>
            </a:pPr>
            <a:r>
              <a:rPr lang="en-US" sz="931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MY ROLE IN THE PROJECT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854317" y="3573142"/>
            <a:ext cx="9253485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Investigate various open-source and cloud-based solutions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049311" y="5200650"/>
            <a:ext cx="8236971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Understand the deepdoctection library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854317" y="6489138"/>
            <a:ext cx="8431965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Have a first pipline of extracting table from documents.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854317" y="8117515"/>
            <a:ext cx="9025431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Add features (text/title detections)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EA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024337"/>
              </p:ext>
            </p:extLst>
          </p:nvPr>
        </p:nvGraphicFramePr>
        <p:xfrm>
          <a:off x="0" y="-23536"/>
          <a:ext cx="18288000" cy="11415436"/>
        </p:xfrm>
        <a:graphic>
          <a:graphicData uri="http://schemas.openxmlformats.org/drawingml/2006/table">
            <a:tbl>
              <a:tblPr/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53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427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1415436">
                <a:tc>
                  <a:txBody>
                    <a:bodyPr/>
                    <a:lstStyle/>
                    <a:p>
                      <a:pPr algn="ctr">
                        <a:lnSpc>
                          <a:spcPts val="2700"/>
                        </a:lnSpc>
                        <a:defRPr/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3600"/>
                        </a:lnSpc>
                      </a:pPr>
                      <a:r>
                        <a:rPr lang="en-US" sz="2400" dirty="0">
                          <a:solidFill>
                            <a:srgbClr val="19191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1 week</a:t>
                      </a:r>
                    </a:p>
                    <a:p>
                      <a:pPr algn="ctr">
                        <a:lnSpc>
                          <a:spcPts val="2700"/>
                        </a:lnSpc>
                      </a:pPr>
                      <a:r>
                        <a:rPr lang="en-US" sz="1800" dirty="0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Understand the problem and read about </a:t>
                      </a:r>
                      <a:r>
                        <a:rPr lang="en-US" sz="1800" dirty="0" err="1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deepdoctection</a:t>
                      </a:r>
                      <a:r>
                        <a:rPr lang="en-US" sz="1800" dirty="0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 library.</a:t>
                      </a:r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0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00"/>
                        </a:lnSpc>
                        <a:defRPr/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3600"/>
                        </a:lnSpc>
                      </a:pPr>
                      <a:r>
                        <a:rPr lang="en-US" sz="2400" spc="36" dirty="0">
                          <a:solidFill>
                            <a:srgbClr val="19191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2 weeks</a:t>
                      </a:r>
                    </a:p>
                    <a:p>
                      <a:pPr algn="ctr">
                        <a:lnSpc>
                          <a:spcPts val="2700"/>
                        </a:lnSpc>
                      </a:pPr>
                      <a:r>
                        <a:rPr lang="en-US" sz="1800" spc="26" dirty="0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Start coding and implementing a </a:t>
                      </a:r>
                      <a:r>
                        <a:rPr lang="en-US" sz="1800" spc="26" dirty="0" err="1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pipline</a:t>
                      </a:r>
                      <a:r>
                        <a:rPr lang="en-US" sz="1800" spc="26" dirty="0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 for table detection.</a:t>
                      </a:r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800" spc="26" dirty="0">
                        <a:solidFill>
                          <a:srgbClr val="191919"/>
                        </a:solidFill>
                        <a:latin typeface="Aileron"/>
                        <a:ea typeface="Aileron"/>
                        <a:cs typeface="Aileron"/>
                        <a:sym typeface="Aileron"/>
                      </a:endParaRPr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0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3600"/>
                        </a:lnSpc>
                      </a:pPr>
                      <a:r>
                        <a:rPr lang="en-US" sz="2400" spc="36">
                          <a:solidFill>
                            <a:srgbClr val="19191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1 week</a:t>
                      </a:r>
                    </a:p>
                    <a:p>
                      <a:pPr algn="ctr">
                        <a:lnSpc>
                          <a:spcPts val="2700"/>
                        </a:lnSpc>
                      </a:pPr>
                      <a:r>
                        <a:rPr lang="en-US" sz="1800" spc="26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Implement the result of table detection in a concrete exemple.</a:t>
                      </a:r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800" spc="26">
                        <a:solidFill>
                          <a:srgbClr val="191919"/>
                        </a:solidFill>
                        <a:latin typeface="Aileron"/>
                        <a:ea typeface="Aileron"/>
                        <a:cs typeface="Aileron"/>
                        <a:sym typeface="Aileron"/>
                      </a:endParaRPr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0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3600"/>
                        </a:lnSpc>
                      </a:pPr>
                      <a:r>
                        <a:rPr lang="en-US" sz="2400" spc="36">
                          <a:solidFill>
                            <a:srgbClr val="19191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2 weeks</a:t>
                      </a:r>
                    </a:p>
                    <a:p>
                      <a:pPr algn="ctr">
                        <a:lnSpc>
                          <a:spcPts val="2700"/>
                        </a:lnSpc>
                      </a:pPr>
                      <a:r>
                        <a:rPr lang="en-US" sz="1800" spc="26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Add features for graph, text and title detection</a:t>
                      </a:r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800" spc="26">
                        <a:solidFill>
                          <a:srgbClr val="191919"/>
                        </a:solidFill>
                        <a:latin typeface="Aileron"/>
                        <a:ea typeface="Aileron"/>
                        <a:cs typeface="Aileron"/>
                        <a:sym typeface="Aileron"/>
                      </a:endParaRPr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0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/>
                    </a:p>
                    <a:p>
                      <a:pPr algn="ctr">
                        <a:lnSpc>
                          <a:spcPts val="3599"/>
                        </a:lnSpc>
                      </a:pPr>
                      <a:r>
                        <a:rPr lang="en-US" sz="2399" spc="35">
                          <a:solidFill>
                            <a:srgbClr val="19191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2 weeks</a:t>
                      </a:r>
                    </a:p>
                    <a:p>
                      <a:pPr algn="ctr">
                        <a:lnSpc>
                          <a:spcPts val="2700"/>
                        </a:lnSpc>
                      </a:pPr>
                      <a:r>
                        <a:rPr lang="en-US" sz="1800" spc="26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Implement all the result in a prototype to show the capability of this library. </a:t>
                      </a:r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800" spc="26">
                        <a:solidFill>
                          <a:srgbClr val="191919"/>
                        </a:solidFill>
                        <a:latin typeface="Aileron"/>
                        <a:ea typeface="Aileron"/>
                        <a:cs typeface="Aileron"/>
                        <a:sym typeface="Aileron"/>
                      </a:endParaRPr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0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00"/>
                        </a:lnSpc>
                        <a:defRPr/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100" dirty="0"/>
                    </a:p>
                    <a:p>
                      <a:pPr algn="ctr">
                        <a:lnSpc>
                          <a:spcPts val="3599"/>
                        </a:lnSpc>
                      </a:pPr>
                      <a:r>
                        <a:rPr lang="en-US" sz="2399" spc="35" dirty="0">
                          <a:solidFill>
                            <a:srgbClr val="19191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Final product</a:t>
                      </a:r>
                    </a:p>
                    <a:p>
                      <a:pPr algn="ctr">
                        <a:lnSpc>
                          <a:spcPts val="2700"/>
                        </a:lnSpc>
                      </a:pPr>
                      <a:r>
                        <a:rPr lang="en-US" sz="1800" spc="26" dirty="0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A tool that take multi-modal data and extract all the </a:t>
                      </a:r>
                      <a:r>
                        <a:rPr lang="en-US" sz="1800" spc="26" dirty="0" err="1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informations</a:t>
                      </a:r>
                      <a:r>
                        <a:rPr lang="en-US" sz="1800" spc="26" dirty="0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.</a:t>
                      </a:r>
                    </a:p>
                    <a:p>
                      <a:pPr algn="ctr">
                        <a:lnSpc>
                          <a:spcPts val="2700"/>
                        </a:lnSpc>
                      </a:pPr>
                      <a:endParaRPr lang="en-US" sz="1800" spc="26" dirty="0">
                        <a:solidFill>
                          <a:srgbClr val="191919"/>
                        </a:solidFill>
                        <a:latin typeface="Aileron"/>
                        <a:ea typeface="Aileron"/>
                        <a:cs typeface="Aileron"/>
                        <a:sym typeface="Aileron"/>
                      </a:endParaRPr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0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3" name="Group 3"/>
          <p:cNvGrpSpPr/>
          <p:nvPr/>
        </p:nvGrpSpPr>
        <p:grpSpPr>
          <a:xfrm rot="-829633">
            <a:off x="101452" y="8486967"/>
            <a:ext cx="20724935" cy="5634207"/>
            <a:chOff x="0" y="0"/>
            <a:chExt cx="5458419" cy="148390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58419" cy="1483907"/>
            </a:xfrm>
            <a:custGeom>
              <a:avLst/>
              <a:gdLst/>
              <a:ahLst/>
              <a:cxnLst/>
              <a:rect l="l" t="t" r="r" b="b"/>
              <a:pathLst>
                <a:path w="5458419" h="1483907">
                  <a:moveTo>
                    <a:pt x="0" y="0"/>
                  </a:moveTo>
                  <a:lnTo>
                    <a:pt x="5458419" y="0"/>
                  </a:lnTo>
                  <a:lnTo>
                    <a:pt x="5458419" y="1483907"/>
                  </a:lnTo>
                  <a:lnTo>
                    <a:pt x="0" y="14839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458419" cy="1522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829633">
            <a:off x="-2098422" y="-2199046"/>
            <a:ext cx="20724935" cy="6197609"/>
            <a:chOff x="0" y="0"/>
            <a:chExt cx="5458419" cy="148390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58419" cy="1483907"/>
            </a:xfrm>
            <a:custGeom>
              <a:avLst/>
              <a:gdLst/>
              <a:ahLst/>
              <a:cxnLst/>
              <a:rect l="l" t="t" r="r" b="b"/>
              <a:pathLst>
                <a:path w="5458419" h="1483907">
                  <a:moveTo>
                    <a:pt x="0" y="0"/>
                  </a:moveTo>
                  <a:lnTo>
                    <a:pt x="5458419" y="0"/>
                  </a:lnTo>
                  <a:lnTo>
                    <a:pt x="5458419" y="1483907"/>
                  </a:lnTo>
                  <a:lnTo>
                    <a:pt x="0" y="14839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458419" cy="1522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8700" y="4563791"/>
            <a:ext cx="946844" cy="946844"/>
            <a:chOff x="0" y="0"/>
            <a:chExt cx="556826" cy="55682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56826" cy="556826"/>
            </a:xfrm>
            <a:custGeom>
              <a:avLst/>
              <a:gdLst/>
              <a:ahLst/>
              <a:cxnLst/>
              <a:rect l="l" t="t" r="r" b="b"/>
              <a:pathLst>
                <a:path w="556826" h="556826">
                  <a:moveTo>
                    <a:pt x="278413" y="0"/>
                  </a:moveTo>
                  <a:cubicBezTo>
                    <a:pt x="124650" y="0"/>
                    <a:pt x="0" y="124650"/>
                    <a:pt x="0" y="278413"/>
                  </a:cubicBezTo>
                  <a:cubicBezTo>
                    <a:pt x="0" y="432176"/>
                    <a:pt x="124650" y="556826"/>
                    <a:pt x="278413" y="556826"/>
                  </a:cubicBezTo>
                  <a:cubicBezTo>
                    <a:pt x="432176" y="556826"/>
                    <a:pt x="556826" y="432176"/>
                    <a:pt x="556826" y="278413"/>
                  </a:cubicBezTo>
                  <a:cubicBezTo>
                    <a:pt x="556826" y="124650"/>
                    <a:pt x="432176" y="0"/>
                    <a:pt x="278413" y="0"/>
                  </a:cubicBez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52202" y="-4948"/>
              <a:ext cx="452421" cy="50957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1</a:t>
              </a: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524000" y="5378585"/>
            <a:ext cx="0" cy="572975"/>
          </a:xfrm>
          <a:prstGeom prst="line">
            <a:avLst/>
          </a:prstGeom>
          <a:ln w="47625" cap="flat">
            <a:solidFill>
              <a:srgbClr val="43766C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GB"/>
          </a:p>
        </p:txBody>
      </p:sp>
      <p:grpSp>
        <p:nvGrpSpPr>
          <p:cNvPr id="13" name="Group 13"/>
          <p:cNvGrpSpPr/>
          <p:nvPr/>
        </p:nvGrpSpPr>
        <p:grpSpPr>
          <a:xfrm>
            <a:off x="16293406" y="884521"/>
            <a:ext cx="946844" cy="946844"/>
            <a:chOff x="0" y="0"/>
            <a:chExt cx="556826" cy="5568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56826" cy="556826"/>
            </a:xfrm>
            <a:custGeom>
              <a:avLst/>
              <a:gdLst/>
              <a:ahLst/>
              <a:cxnLst/>
              <a:rect l="l" t="t" r="r" b="b"/>
              <a:pathLst>
                <a:path w="556826" h="556826">
                  <a:moveTo>
                    <a:pt x="278413" y="0"/>
                  </a:moveTo>
                  <a:cubicBezTo>
                    <a:pt x="124650" y="0"/>
                    <a:pt x="0" y="124650"/>
                    <a:pt x="0" y="278413"/>
                  </a:cubicBezTo>
                  <a:cubicBezTo>
                    <a:pt x="0" y="432176"/>
                    <a:pt x="124650" y="556826"/>
                    <a:pt x="278413" y="556826"/>
                  </a:cubicBezTo>
                  <a:cubicBezTo>
                    <a:pt x="432176" y="556826"/>
                    <a:pt x="556826" y="432176"/>
                    <a:pt x="556826" y="278413"/>
                  </a:cubicBezTo>
                  <a:cubicBezTo>
                    <a:pt x="556826" y="124650"/>
                    <a:pt x="432176" y="0"/>
                    <a:pt x="278413" y="0"/>
                  </a:cubicBezTo>
                  <a:close/>
                </a:path>
              </a:pathLst>
            </a:custGeom>
            <a:solidFill>
              <a:srgbClr val="86EAE9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52202" y="-4948"/>
              <a:ext cx="452421" cy="50957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6</a:t>
              </a:r>
            </a:p>
          </p:txBody>
        </p:sp>
      </p:grpSp>
      <p:sp>
        <p:nvSpPr>
          <p:cNvPr id="16" name="AutoShape 16"/>
          <p:cNvSpPr/>
          <p:nvPr/>
        </p:nvSpPr>
        <p:spPr>
          <a:xfrm>
            <a:off x="16726034" y="1751011"/>
            <a:ext cx="0" cy="605217"/>
          </a:xfrm>
          <a:prstGeom prst="line">
            <a:avLst/>
          </a:prstGeom>
          <a:ln w="47625" cap="flat">
            <a:solidFill>
              <a:srgbClr val="86EAE9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GB"/>
          </a:p>
        </p:txBody>
      </p:sp>
      <p:grpSp>
        <p:nvGrpSpPr>
          <p:cNvPr id="17" name="Group 17"/>
          <p:cNvGrpSpPr/>
          <p:nvPr/>
        </p:nvGrpSpPr>
        <p:grpSpPr>
          <a:xfrm>
            <a:off x="13240464" y="1620375"/>
            <a:ext cx="946844" cy="946844"/>
            <a:chOff x="0" y="0"/>
            <a:chExt cx="556826" cy="55682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56826" cy="556826"/>
            </a:xfrm>
            <a:custGeom>
              <a:avLst/>
              <a:gdLst/>
              <a:ahLst/>
              <a:cxnLst/>
              <a:rect l="l" t="t" r="r" b="b"/>
              <a:pathLst>
                <a:path w="556826" h="556826">
                  <a:moveTo>
                    <a:pt x="278413" y="0"/>
                  </a:moveTo>
                  <a:cubicBezTo>
                    <a:pt x="124650" y="0"/>
                    <a:pt x="0" y="124650"/>
                    <a:pt x="0" y="278413"/>
                  </a:cubicBezTo>
                  <a:cubicBezTo>
                    <a:pt x="0" y="432176"/>
                    <a:pt x="124650" y="556826"/>
                    <a:pt x="278413" y="556826"/>
                  </a:cubicBezTo>
                  <a:cubicBezTo>
                    <a:pt x="432176" y="556826"/>
                    <a:pt x="556826" y="432176"/>
                    <a:pt x="556826" y="278413"/>
                  </a:cubicBezTo>
                  <a:cubicBezTo>
                    <a:pt x="556826" y="124650"/>
                    <a:pt x="432176" y="0"/>
                    <a:pt x="278413" y="0"/>
                  </a:cubicBez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52202" y="-4948"/>
              <a:ext cx="452421" cy="50957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0187523" y="2356229"/>
            <a:ext cx="946844" cy="946844"/>
            <a:chOff x="0" y="0"/>
            <a:chExt cx="556826" cy="55682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56826" cy="556826"/>
            </a:xfrm>
            <a:custGeom>
              <a:avLst/>
              <a:gdLst/>
              <a:ahLst/>
              <a:cxnLst/>
              <a:rect l="l" t="t" r="r" b="b"/>
              <a:pathLst>
                <a:path w="556826" h="556826">
                  <a:moveTo>
                    <a:pt x="278413" y="0"/>
                  </a:moveTo>
                  <a:cubicBezTo>
                    <a:pt x="124650" y="0"/>
                    <a:pt x="0" y="124650"/>
                    <a:pt x="0" y="278413"/>
                  </a:cubicBezTo>
                  <a:cubicBezTo>
                    <a:pt x="0" y="432176"/>
                    <a:pt x="124650" y="556826"/>
                    <a:pt x="278413" y="556826"/>
                  </a:cubicBezTo>
                  <a:cubicBezTo>
                    <a:pt x="432176" y="556826"/>
                    <a:pt x="556826" y="432176"/>
                    <a:pt x="556826" y="278413"/>
                  </a:cubicBezTo>
                  <a:cubicBezTo>
                    <a:pt x="556826" y="124650"/>
                    <a:pt x="432176" y="0"/>
                    <a:pt x="278413" y="0"/>
                  </a:cubicBez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52202" y="-4948"/>
              <a:ext cx="452421" cy="50957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4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134582" y="3092083"/>
            <a:ext cx="946844" cy="946844"/>
            <a:chOff x="0" y="0"/>
            <a:chExt cx="556826" cy="556826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56826" cy="556826"/>
            </a:xfrm>
            <a:custGeom>
              <a:avLst/>
              <a:gdLst/>
              <a:ahLst/>
              <a:cxnLst/>
              <a:rect l="l" t="t" r="r" b="b"/>
              <a:pathLst>
                <a:path w="556826" h="556826">
                  <a:moveTo>
                    <a:pt x="278413" y="0"/>
                  </a:moveTo>
                  <a:cubicBezTo>
                    <a:pt x="124650" y="0"/>
                    <a:pt x="0" y="124650"/>
                    <a:pt x="0" y="278413"/>
                  </a:cubicBezTo>
                  <a:cubicBezTo>
                    <a:pt x="0" y="432176"/>
                    <a:pt x="124650" y="556826"/>
                    <a:pt x="278413" y="556826"/>
                  </a:cubicBezTo>
                  <a:cubicBezTo>
                    <a:pt x="432176" y="556826"/>
                    <a:pt x="556826" y="432176"/>
                    <a:pt x="556826" y="278413"/>
                  </a:cubicBezTo>
                  <a:cubicBezTo>
                    <a:pt x="556826" y="124650"/>
                    <a:pt x="432176" y="0"/>
                    <a:pt x="278413" y="0"/>
                  </a:cubicBez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52202" y="-4948"/>
              <a:ext cx="452421" cy="50957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3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4081641" y="3827937"/>
            <a:ext cx="946844" cy="946844"/>
            <a:chOff x="0" y="0"/>
            <a:chExt cx="556826" cy="556826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556826" cy="556826"/>
            </a:xfrm>
            <a:custGeom>
              <a:avLst/>
              <a:gdLst/>
              <a:ahLst/>
              <a:cxnLst/>
              <a:rect l="l" t="t" r="r" b="b"/>
              <a:pathLst>
                <a:path w="556826" h="556826">
                  <a:moveTo>
                    <a:pt x="278413" y="0"/>
                  </a:moveTo>
                  <a:cubicBezTo>
                    <a:pt x="124650" y="0"/>
                    <a:pt x="0" y="124650"/>
                    <a:pt x="0" y="278413"/>
                  </a:cubicBezTo>
                  <a:cubicBezTo>
                    <a:pt x="0" y="432176"/>
                    <a:pt x="124650" y="556826"/>
                    <a:pt x="278413" y="556826"/>
                  </a:cubicBezTo>
                  <a:cubicBezTo>
                    <a:pt x="432176" y="556826"/>
                    <a:pt x="556826" y="432176"/>
                    <a:pt x="556826" y="278413"/>
                  </a:cubicBezTo>
                  <a:cubicBezTo>
                    <a:pt x="556826" y="124650"/>
                    <a:pt x="432176" y="0"/>
                    <a:pt x="278413" y="0"/>
                  </a:cubicBez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52202" y="-4948"/>
              <a:ext cx="452421" cy="50957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2</a:t>
              </a: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277122" y="397594"/>
            <a:ext cx="9910402" cy="2355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11"/>
              </a:lnSpc>
            </a:pPr>
            <a:r>
              <a:rPr lang="en-US" sz="611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AGENDA AND END OBJECTIVE</a:t>
            </a:r>
          </a:p>
          <a:p>
            <a:pPr algn="l">
              <a:lnSpc>
                <a:spcPts val="6111"/>
              </a:lnSpc>
            </a:pPr>
            <a:endParaRPr lang="en-US" sz="611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4" name="AutoShape 12">
            <a:extLst>
              <a:ext uri="{FF2B5EF4-FFF2-40B4-BE49-F238E27FC236}">
                <a16:creationId xmlns:a16="http://schemas.microsoft.com/office/drawing/2014/main" id="{2631274C-39B6-B8A0-CE3A-E309013901DB}"/>
              </a:ext>
            </a:extLst>
          </p:cNvPr>
          <p:cNvSpPr/>
          <p:nvPr/>
        </p:nvSpPr>
        <p:spPr>
          <a:xfrm>
            <a:off x="4572000" y="4774781"/>
            <a:ext cx="0" cy="572975"/>
          </a:xfrm>
          <a:prstGeom prst="line">
            <a:avLst/>
          </a:prstGeom>
          <a:ln w="47625" cap="flat">
            <a:solidFill>
              <a:srgbClr val="43766C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GB"/>
          </a:p>
        </p:txBody>
      </p:sp>
      <p:sp>
        <p:nvSpPr>
          <p:cNvPr id="35" name="AutoShape 12">
            <a:extLst>
              <a:ext uri="{FF2B5EF4-FFF2-40B4-BE49-F238E27FC236}">
                <a16:creationId xmlns:a16="http://schemas.microsoft.com/office/drawing/2014/main" id="{E6BAFC04-25DA-C975-FB3C-45EB59334A08}"/>
              </a:ext>
            </a:extLst>
          </p:cNvPr>
          <p:cNvSpPr/>
          <p:nvPr/>
        </p:nvSpPr>
        <p:spPr>
          <a:xfrm>
            <a:off x="7620000" y="3990816"/>
            <a:ext cx="0" cy="572975"/>
          </a:xfrm>
          <a:prstGeom prst="line">
            <a:avLst/>
          </a:prstGeom>
          <a:ln w="47625" cap="flat">
            <a:solidFill>
              <a:srgbClr val="43766C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GB"/>
          </a:p>
        </p:txBody>
      </p:sp>
      <p:sp>
        <p:nvSpPr>
          <p:cNvPr id="36" name="AutoShape 12">
            <a:extLst>
              <a:ext uri="{FF2B5EF4-FFF2-40B4-BE49-F238E27FC236}">
                <a16:creationId xmlns:a16="http://schemas.microsoft.com/office/drawing/2014/main" id="{96931A0F-59C4-85B2-B23B-40D5BA1F888D}"/>
              </a:ext>
            </a:extLst>
          </p:cNvPr>
          <p:cNvSpPr/>
          <p:nvPr/>
        </p:nvSpPr>
        <p:spPr>
          <a:xfrm>
            <a:off x="10668000" y="3246548"/>
            <a:ext cx="0" cy="572975"/>
          </a:xfrm>
          <a:prstGeom prst="line">
            <a:avLst/>
          </a:prstGeom>
          <a:ln w="47625" cap="flat">
            <a:solidFill>
              <a:srgbClr val="43766C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GB"/>
          </a:p>
        </p:txBody>
      </p:sp>
      <p:sp>
        <p:nvSpPr>
          <p:cNvPr id="37" name="AutoShape 12">
            <a:extLst>
              <a:ext uri="{FF2B5EF4-FFF2-40B4-BE49-F238E27FC236}">
                <a16:creationId xmlns:a16="http://schemas.microsoft.com/office/drawing/2014/main" id="{1A0E3518-608C-98FA-8A78-64E82F7BD5E4}"/>
              </a:ext>
            </a:extLst>
          </p:cNvPr>
          <p:cNvSpPr/>
          <p:nvPr/>
        </p:nvSpPr>
        <p:spPr>
          <a:xfrm>
            <a:off x="13716000" y="2519108"/>
            <a:ext cx="0" cy="572975"/>
          </a:xfrm>
          <a:prstGeom prst="line">
            <a:avLst/>
          </a:prstGeom>
          <a:ln w="47625" cap="flat">
            <a:solidFill>
              <a:srgbClr val="43766C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5111" b="-15111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>
            <a:off x="16192486" y="-253986"/>
            <a:ext cx="985307" cy="10794972"/>
            <a:chOff x="0" y="0"/>
            <a:chExt cx="259505" cy="284312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9505" cy="2843120"/>
            </a:xfrm>
            <a:custGeom>
              <a:avLst/>
              <a:gdLst/>
              <a:ahLst/>
              <a:cxnLst/>
              <a:rect l="l" t="t" r="r" b="b"/>
              <a:pathLst>
                <a:path w="259505" h="2843120">
                  <a:moveTo>
                    <a:pt x="0" y="0"/>
                  </a:moveTo>
                  <a:lnTo>
                    <a:pt x="259505" y="0"/>
                  </a:lnTo>
                  <a:lnTo>
                    <a:pt x="259505" y="2843120"/>
                  </a:lnTo>
                  <a:lnTo>
                    <a:pt x="0" y="2843120"/>
                  </a:lnTo>
                  <a:close/>
                </a:path>
              </a:pathLst>
            </a:custGeom>
            <a:solidFill>
              <a:srgbClr val="B1947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59505" cy="2881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6" name="Picture 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/>
          <a:stretch>
            <a:fillRect/>
          </a:stretch>
        </p:blipFill>
        <p:spPr>
          <a:xfrm>
            <a:off x="2109873" y="2570433"/>
            <a:ext cx="11878123" cy="681106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364188" y="1209675"/>
            <a:ext cx="13369492" cy="1237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47"/>
              </a:lnSpc>
            </a:pPr>
            <a:r>
              <a:rPr lang="en-US" sz="9347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DEMO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57400" y="9438649"/>
            <a:ext cx="16230600" cy="507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sz="2900" u="sng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6" tooltip="https://github.com/alexxelaalexxela/Multi-modal-detection-deep-learning"/>
              </a:rPr>
              <a:t>https://github.com/alexxelaalexxela/Multi-modal-detection-deep-learning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>
            <a:off x="5086350" y="4347577"/>
            <a:ext cx="8115300" cy="1402447"/>
            <a:chOff x="0" y="0"/>
            <a:chExt cx="2364657" cy="4086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64657" cy="408648"/>
            </a:xfrm>
            <a:custGeom>
              <a:avLst/>
              <a:gdLst/>
              <a:ahLst/>
              <a:cxnLst/>
              <a:rect l="l" t="t" r="r" b="b"/>
              <a:pathLst>
                <a:path w="2364657" h="408648">
                  <a:moveTo>
                    <a:pt x="0" y="0"/>
                  </a:moveTo>
                  <a:lnTo>
                    <a:pt x="2364657" y="0"/>
                  </a:lnTo>
                  <a:lnTo>
                    <a:pt x="2364657" y="408648"/>
                  </a:lnTo>
                  <a:lnTo>
                    <a:pt x="0" y="408648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364657" cy="446748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086350" y="4686850"/>
            <a:ext cx="8115300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Improve the features and add graph detection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1238250"/>
            <a:ext cx="16814527" cy="1368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84"/>
              </a:lnSpc>
            </a:pPr>
            <a:r>
              <a:rPr lang="en-US" sz="1038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WHAT’S NEXT ?</a:t>
            </a:r>
          </a:p>
        </p:txBody>
      </p:sp>
      <p:sp>
        <p:nvSpPr>
          <p:cNvPr id="8" name="Freeform 8"/>
          <p:cNvSpPr/>
          <p:nvPr/>
        </p:nvSpPr>
        <p:spPr>
          <a:xfrm>
            <a:off x="14918284" y="1632576"/>
            <a:ext cx="2341016" cy="370462"/>
          </a:xfrm>
          <a:custGeom>
            <a:avLst/>
            <a:gdLst/>
            <a:ahLst/>
            <a:cxnLst/>
            <a:rect l="l" t="t" r="r" b="b"/>
            <a:pathLst>
              <a:path w="2341016" h="370462">
                <a:moveTo>
                  <a:pt x="0" y="0"/>
                </a:moveTo>
                <a:lnTo>
                  <a:pt x="2341016" y="0"/>
                </a:lnTo>
                <a:lnTo>
                  <a:pt x="2341016" y="370462"/>
                </a:lnTo>
                <a:lnTo>
                  <a:pt x="0" y="370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r="-207" b="-117600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9" name="Freeform 9"/>
          <p:cNvSpPr/>
          <p:nvPr/>
        </p:nvSpPr>
        <p:spPr>
          <a:xfrm>
            <a:off x="1403276" y="1632576"/>
            <a:ext cx="2341016" cy="370462"/>
          </a:xfrm>
          <a:custGeom>
            <a:avLst/>
            <a:gdLst/>
            <a:ahLst/>
            <a:cxnLst/>
            <a:rect l="l" t="t" r="r" b="b"/>
            <a:pathLst>
              <a:path w="2341016" h="370462">
                <a:moveTo>
                  <a:pt x="0" y="0"/>
                </a:moveTo>
                <a:lnTo>
                  <a:pt x="2341016" y="0"/>
                </a:lnTo>
                <a:lnTo>
                  <a:pt x="2341016" y="370462"/>
                </a:lnTo>
                <a:lnTo>
                  <a:pt x="0" y="370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r="-207" b="-117600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10" name="Group 10"/>
          <p:cNvGrpSpPr/>
          <p:nvPr/>
        </p:nvGrpSpPr>
        <p:grpSpPr>
          <a:xfrm>
            <a:off x="5086350" y="6669359"/>
            <a:ext cx="8115300" cy="1402447"/>
            <a:chOff x="0" y="0"/>
            <a:chExt cx="2364657" cy="40864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364657" cy="408648"/>
            </a:xfrm>
            <a:custGeom>
              <a:avLst/>
              <a:gdLst/>
              <a:ahLst/>
              <a:cxnLst/>
              <a:rect l="l" t="t" r="r" b="b"/>
              <a:pathLst>
                <a:path w="2364657" h="408648">
                  <a:moveTo>
                    <a:pt x="0" y="0"/>
                  </a:moveTo>
                  <a:lnTo>
                    <a:pt x="2364657" y="0"/>
                  </a:lnTo>
                  <a:lnTo>
                    <a:pt x="2364657" y="408648"/>
                  </a:lnTo>
                  <a:lnTo>
                    <a:pt x="0" y="408648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364657" cy="446748"/>
            </a:xfrm>
            <a:prstGeom prst="rect">
              <a:avLst/>
            </a:prstGeom>
          </p:spPr>
          <p:txBody>
            <a:bodyPr lIns="47152" tIns="47152" rIns="47152" bIns="47152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086350" y="7008632"/>
            <a:ext cx="8115300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Implement it in a RAG model to see the result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>
            <a:off x="12555625" y="0"/>
            <a:ext cx="5732375" cy="10287000"/>
            <a:chOff x="0" y="0"/>
            <a:chExt cx="888095" cy="159372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88095" cy="1593725"/>
            </a:xfrm>
            <a:custGeom>
              <a:avLst/>
              <a:gdLst/>
              <a:ahLst/>
              <a:cxnLst/>
              <a:rect l="l" t="t" r="r" b="b"/>
              <a:pathLst>
                <a:path w="888095" h="1593725">
                  <a:moveTo>
                    <a:pt x="0" y="0"/>
                  </a:moveTo>
                  <a:lnTo>
                    <a:pt x="888095" y="0"/>
                  </a:lnTo>
                  <a:lnTo>
                    <a:pt x="888095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3"/>
              <a:stretch>
                <a:fillRect l="-34749" r="-104523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5" name="Group 5"/>
          <p:cNvGrpSpPr/>
          <p:nvPr/>
        </p:nvGrpSpPr>
        <p:grpSpPr>
          <a:xfrm rot="523924">
            <a:off x="11929537" y="-829397"/>
            <a:ext cx="1556285" cy="11945793"/>
            <a:chOff x="0" y="0"/>
            <a:chExt cx="409886" cy="314621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9886" cy="3146217"/>
            </a:xfrm>
            <a:custGeom>
              <a:avLst/>
              <a:gdLst/>
              <a:ahLst/>
              <a:cxnLst/>
              <a:rect l="l" t="t" r="r" b="b"/>
              <a:pathLst>
                <a:path w="409886" h="3146217">
                  <a:moveTo>
                    <a:pt x="0" y="0"/>
                  </a:moveTo>
                  <a:lnTo>
                    <a:pt x="409886" y="0"/>
                  </a:lnTo>
                  <a:lnTo>
                    <a:pt x="409886" y="3146217"/>
                  </a:lnTo>
                  <a:lnTo>
                    <a:pt x="0" y="3146217"/>
                  </a:lnTo>
                  <a:close/>
                </a:path>
              </a:pathLst>
            </a:custGeom>
            <a:solidFill>
              <a:srgbClr val="43766C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09886" cy="31843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566608">
            <a:off x="12659856" y="3691809"/>
            <a:ext cx="1133501" cy="4726446"/>
            <a:chOff x="0" y="0"/>
            <a:chExt cx="298535" cy="12448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98535" cy="1244825"/>
            </a:xfrm>
            <a:custGeom>
              <a:avLst/>
              <a:gdLst/>
              <a:ahLst/>
              <a:cxnLst/>
              <a:rect l="l" t="t" r="r" b="b"/>
              <a:pathLst>
                <a:path w="298535" h="1244825">
                  <a:moveTo>
                    <a:pt x="0" y="0"/>
                  </a:moveTo>
                  <a:lnTo>
                    <a:pt x="298535" y="0"/>
                  </a:lnTo>
                  <a:lnTo>
                    <a:pt x="298535" y="1244825"/>
                  </a:lnTo>
                  <a:lnTo>
                    <a:pt x="0" y="1244825"/>
                  </a:lnTo>
                  <a:close/>
                </a:path>
              </a:pathLst>
            </a:custGeom>
            <a:solidFill>
              <a:srgbClr val="B1947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98535" cy="1282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612758" y="2396375"/>
            <a:ext cx="8573970" cy="4450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7174"/>
              </a:lnSpc>
            </a:pPr>
            <a:r>
              <a:rPr lang="en-US" sz="17174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268</Words>
  <Application>Microsoft Macintosh PowerPoint</Application>
  <PresentationFormat>Personnalisé</PresentationFormat>
  <Paragraphs>136</Paragraphs>
  <Slides>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6" baseType="lpstr">
      <vt:lpstr>Arimo</vt:lpstr>
      <vt:lpstr>Aileron</vt:lpstr>
      <vt:lpstr>Calibri</vt:lpstr>
      <vt:lpstr>Montserrat Bold</vt:lpstr>
      <vt:lpstr>Montserrat</vt:lpstr>
      <vt:lpstr>Aileron Bold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presentation slides</dc:title>
  <cp:lastModifiedBy>Clin Deffarges  Alexandre</cp:lastModifiedBy>
  <cp:revision>2</cp:revision>
  <dcterms:created xsi:type="dcterms:W3CDTF">2006-08-16T00:00:00Z</dcterms:created>
  <dcterms:modified xsi:type="dcterms:W3CDTF">2024-08-02T08:21:22Z</dcterms:modified>
  <dc:identifier>DAGMfWySb34</dc:identifier>
</cp:coreProperties>
</file>

<file path=docProps/thumbnail.jpeg>
</file>